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1"/>
  </p:notesMasterIdLst>
  <p:sldIdLst>
    <p:sldId id="364" r:id="rId2"/>
    <p:sldId id="366" r:id="rId3"/>
    <p:sldId id="283" r:id="rId4"/>
    <p:sldId id="367" r:id="rId5"/>
    <p:sldId id="266" r:id="rId6"/>
    <p:sldId id="359" r:id="rId7"/>
    <p:sldId id="370" r:id="rId8"/>
    <p:sldId id="281" r:id="rId9"/>
    <p:sldId id="37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279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CEE"/>
    <a:srgbClr val="1EDDC3"/>
    <a:srgbClr val="383288"/>
    <a:srgbClr val="6460A3"/>
    <a:srgbClr val="38D4D6"/>
    <a:srgbClr val="00FCD6"/>
    <a:srgbClr val="A7FEFF"/>
    <a:srgbClr val="ADD05B"/>
    <a:srgbClr val="00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3" autoAdjust="0"/>
    <p:restoredTop sz="91440" autoAdjust="0"/>
  </p:normalViewPr>
  <p:slideViewPr>
    <p:cSldViewPr snapToGrid="0">
      <p:cViewPr varScale="1">
        <p:scale>
          <a:sx n="105" d="100"/>
          <a:sy n="105" d="100"/>
        </p:scale>
        <p:origin x="852" y="126"/>
      </p:cViewPr>
      <p:guideLst>
        <p:guide orient="horz" pos="2160"/>
        <p:guide pos="3840"/>
        <p:guide orient="horz" pos="4110"/>
        <p:guide orient="horz" pos="255"/>
        <p:guide pos="279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16EBE-57CE-4EBC-BD57-A999DD88B7D5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0E1ED-FC16-4B0B-8773-5C0CA34C34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3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98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23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1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4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1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98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33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8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1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76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20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9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31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18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D12D1-AC4F-4D91-AA41-88AA8B28C4BE}" type="datetimeFigureOut">
              <a:rPr lang="ru-RU" smtClean="0"/>
              <a:t>вт 23.05.23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F3A8F-34D8-4C4D-BF8F-7BFCB9C228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3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рямоугольник 80"/>
          <p:cNvSpPr/>
          <p:nvPr/>
        </p:nvSpPr>
        <p:spPr>
          <a:xfrm>
            <a:off x="0" y="1767874"/>
            <a:ext cx="12192000" cy="2144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5062" y="1894596"/>
            <a:ext cx="10597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Программа для измерительной машины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B7785-62B4-BD49-B771-31C22AFD7ED1}"/>
              </a:ext>
            </a:extLst>
          </p:cNvPr>
          <p:cNvSpPr txBox="1"/>
          <p:nvPr/>
        </p:nvSpPr>
        <p:spPr>
          <a:xfrm>
            <a:off x="5697415" y="3980534"/>
            <a:ext cx="6290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383288"/>
                </a:solidFill>
              </a:rPr>
              <a:t>Руководитель:</a:t>
            </a:r>
          </a:p>
          <a:p>
            <a:r>
              <a:rPr lang="ru-RU" sz="2400" dirty="0" smtClean="0"/>
              <a:t>Неклюдова Наталья </a:t>
            </a:r>
            <a:endParaRPr lang="ru-RU" sz="2400" dirty="0"/>
          </a:p>
          <a:p>
            <a:r>
              <a:rPr lang="ru-RU" sz="2400" b="1" dirty="0" smtClean="0">
                <a:solidFill>
                  <a:srgbClr val="383288"/>
                </a:solidFill>
              </a:rPr>
              <a:t>Состав </a:t>
            </a:r>
            <a:r>
              <a:rPr lang="ru-RU" sz="2400" b="1" dirty="0">
                <a:solidFill>
                  <a:srgbClr val="383288"/>
                </a:solidFill>
              </a:rPr>
              <a:t>команды:</a:t>
            </a:r>
          </a:p>
          <a:p>
            <a:r>
              <a:rPr lang="ru-RU" sz="2400" dirty="0" smtClean="0"/>
              <a:t>Филатов Андрей</a:t>
            </a:r>
            <a:endParaRPr lang="ru-RU" sz="2400" dirty="0"/>
          </a:p>
          <a:p>
            <a:endParaRPr lang="ru-RU" sz="2400" dirty="0">
              <a:solidFill>
                <a:srgbClr val="383288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721782-467E-4148-A6F6-2CA8396DE7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079" y="243007"/>
            <a:ext cx="2814825" cy="127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DA1E0-A1E4-FE4E-A254-8DF024A16A3B}"/>
              </a:ext>
            </a:extLst>
          </p:cNvPr>
          <p:cNvSpPr txBox="1"/>
          <p:nvPr/>
        </p:nvSpPr>
        <p:spPr>
          <a:xfrm>
            <a:off x="4766185" y="6126166"/>
            <a:ext cx="26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383288"/>
                </a:solidFill>
              </a:rPr>
              <a:t>Ижевск, </a:t>
            </a:r>
            <a:r>
              <a:rPr lang="ru-RU" sz="2400" b="1" dirty="0" smtClean="0">
                <a:solidFill>
                  <a:srgbClr val="383288"/>
                </a:solidFill>
              </a:rPr>
              <a:t>2023</a:t>
            </a:r>
            <a:endParaRPr lang="ru-RU" sz="2400" dirty="0">
              <a:solidFill>
                <a:srgbClr val="383288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412C0-E968-0E4D-A3B4-5E8D11BCA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711">
            <a:off x="962904" y="4615386"/>
            <a:ext cx="1849559" cy="18495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E56C20-812A-E44B-9826-5187E0570C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3688">
            <a:off x="9874014" y="214387"/>
            <a:ext cx="1682532" cy="16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4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Аналитика проекта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EF247B1-10AB-A440-87AF-16DE62F29925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210800" y="6524625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Аналитика проекта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31ABD38-8C1F-B348-ABB6-7CDBD7C7B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122" y="1407270"/>
            <a:ext cx="16690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D3AA"/>
                </a:solidFill>
                <a:effectLst/>
              </a:rPr>
              <a:t>ПРОБЛЕМА</a:t>
            </a:r>
            <a:endParaRPr kumimoji="0" lang="ru-RU" altLang="ru-RU" sz="1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AAE3D5-FD47-E24B-9C89-6B2CD5851ABE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9" y="1234565"/>
            <a:ext cx="673425" cy="673425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4F66F9BF-3408-DE43-808F-59DE0EB8E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846" y="2509240"/>
            <a:ext cx="2307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rgbClr val="00D3AA"/>
                </a:solidFill>
              </a:rPr>
              <a:t>АКТУАЛЬНОСТЬ</a:t>
            </a:r>
            <a:endParaRPr kumimoji="0" lang="ru-RU" altLang="ru-RU" sz="1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30C3F53-C453-2E49-B2F6-908D079BD8B1}"/>
              </a:ext>
            </a:extLst>
          </p:cNvPr>
          <p:cNvPicPr>
            <a:picLocks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1" y="2215327"/>
            <a:ext cx="789211" cy="7892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992ABB6-7CF4-8543-90C9-D54106C1F300}"/>
              </a:ext>
            </a:extLst>
          </p:cNvPr>
          <p:cNvPicPr>
            <a:picLocks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4" y="3530293"/>
            <a:ext cx="781036" cy="781036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AE19C1D5-3AFB-6148-ABDB-EF86909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982" y="3648554"/>
            <a:ext cx="26003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rgbClr val="00D3AA"/>
                </a:solidFill>
              </a:rPr>
              <a:t>СУЩЕСТВУЮЩИЕ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rgbClr val="00D3AA"/>
                </a:solidFill>
              </a:rPr>
              <a:t>РЕШЕНИЯ</a:t>
            </a:r>
            <a:endParaRPr kumimoji="0" lang="ru-RU" altLang="ru-RU" sz="1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C9BCEE2-CE60-5B4D-B871-8A69C6CE8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927" y="2328102"/>
            <a:ext cx="57760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На заводах</a:t>
            </a:r>
            <a:r>
              <a:rPr kumimoji="0" lang="ru-RU" altLang="ru-RU" sz="16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требуются машины для измерения деталей, которые очень дорого обходятся в покупке и обслуживании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E024B2-AB61-4049-A8D3-86E3232D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195" y="3758453"/>
            <a:ext cx="26228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 smtClean="0"/>
              <a:t>Поручить кому-нибудь</a:t>
            </a:r>
            <a:endParaRPr lang="en-US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7ABE6C7-9A2B-C64F-B4C8-22F9A0C93831}"/>
              </a:ext>
            </a:extLst>
          </p:cNvPr>
          <p:cNvSpPr/>
          <p:nvPr/>
        </p:nvSpPr>
        <p:spPr>
          <a:xfrm>
            <a:off x="5017195" y="140200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Определение границы детали, нахождение её размеров</a:t>
            </a:r>
            <a:endParaRPr lang="ru-RU" sz="1600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C4939319-F42C-894D-8867-8DDE9DC7E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118" y="4715355"/>
            <a:ext cx="18822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rgbClr val="00D3AA"/>
                </a:solidFill>
              </a:rPr>
              <a:t>ПРОРЫВНОЕ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rgbClr val="00D3AA"/>
                </a:solidFill>
              </a:rPr>
              <a:t>РЕШЕНИЕ</a:t>
            </a:r>
            <a:endParaRPr kumimoji="0" lang="ru-RU" altLang="ru-RU" sz="1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C8D3AB3-43B5-4E4B-B4DB-253C57A436BF}"/>
              </a:ext>
            </a:extLst>
          </p:cNvPr>
          <p:cNvPicPr>
            <a:picLocks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6" y="4700394"/>
            <a:ext cx="739986" cy="739986"/>
          </a:xfrm>
          <a:prstGeom prst="rect">
            <a:avLst/>
          </a:prstGeom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0872EB2B-A03B-C240-B94E-5C986508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918" y="4807667"/>
            <a:ext cx="18678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 smtClean="0"/>
              <a:t>Создать самому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95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96784" y="133515"/>
            <a:ext cx="67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Описание проекта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216470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9801247" y="3574297"/>
            <a:ext cx="2635727" cy="3381380"/>
            <a:chOff x="9801247" y="3574297"/>
            <a:chExt cx="2635727" cy="3381380"/>
          </a:xfrm>
          <a:solidFill>
            <a:schemeClr val="accent6"/>
          </a:solidFill>
        </p:grpSpPr>
        <p:sp>
          <p:nvSpPr>
            <p:cNvPr id="16" name="Прямоугольный треугольник 15"/>
            <p:cNvSpPr/>
            <p:nvPr/>
          </p:nvSpPr>
          <p:spPr>
            <a:xfrm rot="13510417">
              <a:off x="10870854" y="4374358"/>
              <a:ext cx="932316" cy="932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ый треугольник 36"/>
            <p:cNvSpPr/>
            <p:nvPr/>
          </p:nvSpPr>
          <p:spPr>
            <a:xfrm rot="16200000">
              <a:off x="10415717" y="5103353"/>
              <a:ext cx="1776283" cy="177628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ый треугольник 18"/>
            <p:cNvSpPr/>
            <p:nvPr/>
          </p:nvSpPr>
          <p:spPr>
            <a:xfrm rot="2713161">
              <a:off x="11945188" y="3829630"/>
              <a:ext cx="491786" cy="491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ый треугольник 38"/>
            <p:cNvSpPr/>
            <p:nvPr/>
          </p:nvSpPr>
          <p:spPr>
            <a:xfrm rot="2713161">
              <a:off x="10148925" y="5593093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ый треугольник 39"/>
            <p:cNvSpPr/>
            <p:nvPr/>
          </p:nvSpPr>
          <p:spPr>
            <a:xfrm rot="10649316">
              <a:off x="10724440" y="5876251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ый треугольник 40"/>
            <p:cNvSpPr/>
            <p:nvPr/>
          </p:nvSpPr>
          <p:spPr>
            <a:xfrm rot="10800000">
              <a:off x="11381272" y="3574297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ый треугольник 41"/>
            <p:cNvSpPr/>
            <p:nvPr/>
          </p:nvSpPr>
          <p:spPr>
            <a:xfrm rot="5400000">
              <a:off x="10745530" y="5124987"/>
              <a:ext cx="331978" cy="33197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ый треугольник 42"/>
            <p:cNvSpPr/>
            <p:nvPr/>
          </p:nvSpPr>
          <p:spPr>
            <a:xfrm rot="8098597">
              <a:off x="9801247" y="6420386"/>
              <a:ext cx="535291" cy="5352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" name="Группа 2"/>
          <p:cNvGrpSpPr/>
          <p:nvPr/>
        </p:nvGrpSpPr>
        <p:grpSpPr>
          <a:xfrm rot="16200000">
            <a:off x="1573146" y="-207619"/>
            <a:ext cx="2253951" cy="2108727"/>
            <a:chOff x="1946747" y="-362880"/>
            <a:chExt cx="2253951" cy="2108727"/>
          </a:xfrm>
          <a:solidFill>
            <a:schemeClr val="accent6"/>
          </a:solidFill>
        </p:grpSpPr>
        <p:sp>
          <p:nvSpPr>
            <p:cNvPr id="15" name="Прямоугольный треугольник 14"/>
            <p:cNvSpPr/>
            <p:nvPr/>
          </p:nvSpPr>
          <p:spPr>
            <a:xfrm rot="5400000">
              <a:off x="2994908" y="1436783"/>
              <a:ext cx="309064" cy="30906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ый треугольник 16"/>
            <p:cNvSpPr/>
            <p:nvPr/>
          </p:nvSpPr>
          <p:spPr>
            <a:xfrm rot="10800000">
              <a:off x="1946747" y="927077"/>
              <a:ext cx="592037" cy="5920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ый треугольник 17"/>
            <p:cNvSpPr/>
            <p:nvPr/>
          </p:nvSpPr>
          <p:spPr>
            <a:xfrm rot="2698663">
              <a:off x="3640240" y="851726"/>
              <a:ext cx="560458" cy="56045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ый треугольник 19"/>
            <p:cNvSpPr/>
            <p:nvPr/>
          </p:nvSpPr>
          <p:spPr>
            <a:xfrm rot="18911141">
              <a:off x="2425390" y="-362880"/>
              <a:ext cx="1016437" cy="10164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5C50F3-5B04-2D47-9418-0E6DD0E19956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FC0352-520B-9044-83C9-5C25DF3DAF4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3D30F53-D553-A544-8611-B7162950712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385EEE3D-3448-2244-8B8B-05B86C7396A3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21FA30A3-EFAA-9E4A-9FEC-8D28303E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58034"/>
              </p:ext>
            </p:extLst>
          </p:nvPr>
        </p:nvGraphicFramePr>
        <p:xfrm>
          <a:off x="593936" y="977640"/>
          <a:ext cx="10787336" cy="41958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943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7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u="none" strike="noStrike" dirty="0">
                          <a:solidFill>
                            <a:srgbClr val="383288"/>
                          </a:solidFill>
                          <a:effectLst/>
                        </a:rPr>
                        <a:t>Цель проекта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u="none" strike="noStrike" kern="1200" dirty="0" smtClean="0">
                          <a:effectLst/>
                        </a:rPr>
                        <a:t>Создать программу для измерительной машины</a:t>
                      </a:r>
                      <a:endParaRPr lang="ru-RU" sz="1600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6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u="none" strike="noStrike" dirty="0">
                          <a:solidFill>
                            <a:srgbClr val="383288"/>
                          </a:solidFill>
                          <a:effectLst/>
                        </a:rPr>
                        <a:t>Список задач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buFontTx/>
                        <a:buChar char="-"/>
                      </a:pPr>
                      <a:r>
                        <a:rPr lang="ru-RU" sz="1600" u="none" strike="noStrike" kern="1200" baseline="0" dirty="0" smtClean="0">
                          <a:effectLst/>
                        </a:rPr>
                        <a:t>Создание </a:t>
                      </a:r>
                      <a:r>
                        <a:rPr lang="ru-RU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нескольких способов определения детали и её контуров</a:t>
                      </a:r>
                    </a:p>
                    <a:p>
                      <a:pPr marL="285750" indent="-285750" rtl="0" fontAlgn="base">
                        <a:buFontTx/>
                        <a:buChar char="-"/>
                      </a:pPr>
                      <a:r>
                        <a:rPr lang="ru-RU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Автоматическое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определение размера детали</a:t>
                      </a:r>
                      <a:endParaRPr lang="ru-RU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6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u="none" strike="noStrike" dirty="0">
                          <a:solidFill>
                            <a:srgbClr val="383288"/>
                          </a:solidFill>
                          <a:effectLst/>
                        </a:rPr>
                        <a:t>Методы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endParaRPr lang="ru-RU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6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u="none" strike="noStrike" dirty="0">
                          <a:solidFill>
                            <a:srgbClr val="383288"/>
                          </a:solidFill>
                          <a:effectLst/>
                        </a:rPr>
                        <a:t>Программное обеспечение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u="none" strike="noStrike" kern="1200" dirty="0">
                          <a:effectLst/>
                        </a:rPr>
                        <a:t>Python 3.5 </a:t>
                      </a:r>
                      <a:r>
                        <a:rPr lang="ru-RU" sz="1600" u="none" strike="noStrike" kern="1200" dirty="0">
                          <a:effectLst/>
                        </a:rPr>
                        <a:t>с оболочкой </a:t>
                      </a:r>
                      <a:r>
                        <a:rPr lang="en-US" sz="1600" u="none" strike="noStrike" kern="1200" dirty="0">
                          <a:effectLst/>
                        </a:rPr>
                        <a:t>iPyNotebook</a:t>
                      </a:r>
                    </a:p>
                    <a:p>
                      <a:pPr rtl="0" fontAlgn="base"/>
                      <a:r>
                        <a:rPr lang="ru-RU" sz="1600" u="none" strike="noStrike" kern="1200" dirty="0">
                          <a:effectLst/>
                        </a:rPr>
                        <a:t>библиотека </a:t>
                      </a:r>
                      <a:r>
                        <a:rPr lang="en-US" sz="1600" u="none" strike="noStrike" kern="1200" dirty="0" smtClean="0">
                          <a:effectLst/>
                        </a:rPr>
                        <a:t>openCV</a:t>
                      </a:r>
                    </a:p>
                    <a:p>
                      <a:pPr rtl="0" fontAlgn="base"/>
                      <a:r>
                        <a:rPr lang="ru-RU" sz="1600" u="none" strike="noStrike" kern="1200" dirty="0" smtClean="0">
                          <a:effectLst/>
                        </a:rPr>
                        <a:t>библиотека </a:t>
                      </a:r>
                      <a:r>
                        <a:rPr lang="en-US" sz="1600" u="none" strike="noStrike" kern="1200" dirty="0">
                          <a:effectLst/>
                        </a:rPr>
                        <a:t>matplotlib </a:t>
                      </a:r>
                      <a:r>
                        <a:rPr lang="ru-RU" sz="1600" u="none" strike="noStrike" kern="1200" dirty="0">
                          <a:effectLst/>
                        </a:rPr>
                        <a:t>для визуализации данных </a:t>
                      </a: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210800" y="6524625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Описание </a:t>
            </a:r>
            <a:r>
              <a:rPr lang="ru-RU" sz="800" b="1" dirty="0">
                <a:solidFill>
                  <a:srgbClr val="383288"/>
                </a:solidFill>
              </a:rPr>
              <a:t>проекта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</p:spTree>
    <p:extLst>
      <p:ext uri="{BB962C8B-B14F-4D97-AF65-F5344CB8AC3E}">
        <p14:creationId xmlns:p14="http://schemas.microsoft.com/office/powerpoint/2010/main" val="30649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053884" y="133515"/>
            <a:ext cx="67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Рабочая концепция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216470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9801247" y="3574297"/>
            <a:ext cx="2635727" cy="3381380"/>
            <a:chOff x="9801247" y="3574297"/>
            <a:chExt cx="2635727" cy="3381380"/>
          </a:xfrm>
          <a:solidFill>
            <a:schemeClr val="accent6"/>
          </a:solidFill>
        </p:grpSpPr>
        <p:sp>
          <p:nvSpPr>
            <p:cNvPr id="16" name="Прямоугольный треугольник 15"/>
            <p:cNvSpPr/>
            <p:nvPr/>
          </p:nvSpPr>
          <p:spPr>
            <a:xfrm rot="13510417">
              <a:off x="10870854" y="4374358"/>
              <a:ext cx="932316" cy="932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ый треугольник 36"/>
            <p:cNvSpPr/>
            <p:nvPr/>
          </p:nvSpPr>
          <p:spPr>
            <a:xfrm rot="16200000">
              <a:off x="10415717" y="5103353"/>
              <a:ext cx="1776283" cy="177628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ый треугольник 18"/>
            <p:cNvSpPr/>
            <p:nvPr/>
          </p:nvSpPr>
          <p:spPr>
            <a:xfrm rot="2713161">
              <a:off x="11945188" y="3829630"/>
              <a:ext cx="491786" cy="491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ый треугольник 38"/>
            <p:cNvSpPr/>
            <p:nvPr/>
          </p:nvSpPr>
          <p:spPr>
            <a:xfrm rot="2713161">
              <a:off x="10148925" y="5593093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ый треугольник 39"/>
            <p:cNvSpPr/>
            <p:nvPr/>
          </p:nvSpPr>
          <p:spPr>
            <a:xfrm rot="10649316">
              <a:off x="10724440" y="5876251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ый треугольник 40"/>
            <p:cNvSpPr/>
            <p:nvPr/>
          </p:nvSpPr>
          <p:spPr>
            <a:xfrm rot="10800000">
              <a:off x="11381272" y="3574297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ый треугольник 41"/>
            <p:cNvSpPr/>
            <p:nvPr/>
          </p:nvSpPr>
          <p:spPr>
            <a:xfrm rot="5400000">
              <a:off x="10745530" y="5124987"/>
              <a:ext cx="331978" cy="33197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ый треугольник 42"/>
            <p:cNvSpPr/>
            <p:nvPr/>
          </p:nvSpPr>
          <p:spPr>
            <a:xfrm rot="8098597">
              <a:off x="9801247" y="6420386"/>
              <a:ext cx="535291" cy="5352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" name="Группа 2"/>
          <p:cNvGrpSpPr/>
          <p:nvPr/>
        </p:nvGrpSpPr>
        <p:grpSpPr>
          <a:xfrm rot="16200000">
            <a:off x="1573146" y="-207619"/>
            <a:ext cx="2253951" cy="2108727"/>
            <a:chOff x="1946747" y="-362880"/>
            <a:chExt cx="2253951" cy="2108727"/>
          </a:xfrm>
          <a:solidFill>
            <a:schemeClr val="accent6"/>
          </a:solidFill>
        </p:grpSpPr>
        <p:sp>
          <p:nvSpPr>
            <p:cNvPr id="15" name="Прямоугольный треугольник 14"/>
            <p:cNvSpPr/>
            <p:nvPr/>
          </p:nvSpPr>
          <p:spPr>
            <a:xfrm rot="5400000">
              <a:off x="2994908" y="1436783"/>
              <a:ext cx="309064" cy="30906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ый треугольник 16"/>
            <p:cNvSpPr/>
            <p:nvPr/>
          </p:nvSpPr>
          <p:spPr>
            <a:xfrm rot="10800000">
              <a:off x="1946747" y="927077"/>
              <a:ext cx="592037" cy="5920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ый треугольник 17"/>
            <p:cNvSpPr/>
            <p:nvPr/>
          </p:nvSpPr>
          <p:spPr>
            <a:xfrm rot="2698663">
              <a:off x="3640240" y="851726"/>
              <a:ext cx="560458" cy="56045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ый треугольник 19"/>
            <p:cNvSpPr/>
            <p:nvPr/>
          </p:nvSpPr>
          <p:spPr>
            <a:xfrm rot="18911141">
              <a:off x="2425390" y="-362880"/>
              <a:ext cx="1016437" cy="10164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5C50F3-5B04-2D47-9418-0E6DD0E19956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FC0352-520B-9044-83C9-5C25DF3DAF4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3D30F53-D553-A544-8611-B7162950712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 </a:t>
            </a:r>
            <a:endParaRPr lang="ru-RU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385EEE3D-3448-2244-8B8B-05B86C7396A3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C2CD2B2-A3A0-E345-A615-2D96C953211D}"/>
              </a:ext>
            </a:extLst>
          </p:cNvPr>
          <p:cNvSpPr/>
          <p:nvPr/>
        </p:nvSpPr>
        <p:spPr>
          <a:xfrm>
            <a:off x="2872703" y="1986017"/>
            <a:ext cx="74305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 smtClean="0"/>
              <a:t>Определение контуров детали производятся командами библиотеки </a:t>
            </a:r>
            <a:r>
              <a:rPr lang="en-US" sz="1600" i="1" dirty="0" smtClean="0"/>
              <a:t>cv2 Canny, inRange </a:t>
            </a:r>
            <a:r>
              <a:rPr lang="ru-RU" sz="1600" i="1" dirty="0" smtClean="0"/>
              <a:t>и </a:t>
            </a:r>
            <a:r>
              <a:rPr lang="en-US" sz="1600" i="1" dirty="0" smtClean="0"/>
              <a:t>findContours,</a:t>
            </a:r>
          </a:p>
          <a:p>
            <a:endParaRPr lang="ru-RU" sz="1600" i="1" dirty="0" smtClean="0"/>
          </a:p>
          <a:p>
            <a:endParaRPr lang="ru-RU" sz="1600" i="1" dirty="0"/>
          </a:p>
          <a:p>
            <a:endParaRPr lang="ru-RU" sz="1600" i="1" dirty="0" smtClean="0"/>
          </a:p>
          <a:p>
            <a:endParaRPr lang="ru-RU" sz="1600" i="1" dirty="0"/>
          </a:p>
          <a:p>
            <a:r>
              <a:rPr lang="ru-RU" sz="1600" i="1" dirty="0" smtClean="0"/>
              <a:t>Определение размеров </a:t>
            </a:r>
            <a:r>
              <a:rPr lang="ru-RU" sz="1600" i="1" dirty="0" smtClean="0"/>
              <a:t>детали определяется по соотношению кол-ву пикселей одного известного объекта, размеры которого мы знаем</a:t>
            </a:r>
            <a:endParaRPr lang="ru-RU" sz="1600" i="1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577FB3E-38CC-3E44-9D80-78F621759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15" y="2708580"/>
            <a:ext cx="692699" cy="6926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101192" y="6524625"/>
            <a:ext cx="15748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Рабочая концепция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</p:spTree>
    <p:extLst>
      <p:ext uri="{BB962C8B-B14F-4D97-AF65-F5344CB8AC3E}">
        <p14:creationId xmlns:p14="http://schemas.microsoft.com/office/powerpoint/2010/main" val="1309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/>
          <p:cNvSpPr/>
          <p:nvPr/>
        </p:nvSpPr>
        <p:spPr>
          <a:xfrm rot="13507742">
            <a:off x="-1978527" y="1432080"/>
            <a:ext cx="3938390" cy="393839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9" name="Прямоугольный треугольник 8"/>
          <p:cNvSpPr/>
          <p:nvPr/>
        </p:nvSpPr>
        <p:spPr>
          <a:xfrm rot="13507742">
            <a:off x="816009" y="5306117"/>
            <a:ext cx="855702" cy="85570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24300-53DB-BE4B-8438-36BDC8AD164A}"/>
              </a:ext>
            </a:extLst>
          </p:cNvPr>
          <p:cNvSpPr txBox="1"/>
          <p:nvPr/>
        </p:nvSpPr>
        <p:spPr>
          <a:xfrm>
            <a:off x="6053884" y="133515"/>
            <a:ext cx="67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Описание методов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EA78A-53BF-DB41-A05A-7B823A48E4E8}"/>
              </a:ext>
            </a:extLst>
          </p:cNvPr>
          <p:cNvSpPr txBox="1"/>
          <p:nvPr/>
        </p:nvSpPr>
        <p:spPr>
          <a:xfrm>
            <a:off x="7223760" y="3986061"/>
            <a:ext cx="3413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3.</a:t>
            </a:r>
            <a:r>
              <a:rPr lang="ru-RU" sz="1600" dirty="0" smtClean="0">
                <a:latin typeface="+mj-lt"/>
              </a:rPr>
              <a:t> Команда </a:t>
            </a:r>
            <a:r>
              <a:rPr lang="en-US" sz="1600" dirty="0" smtClean="0">
                <a:latin typeface="+mj-lt"/>
              </a:rPr>
              <a:t>findContours</a:t>
            </a:r>
            <a:endParaRPr lang="ru-RU" sz="1600" dirty="0" smtClean="0">
              <a:latin typeface="+mj-lt"/>
            </a:endParaRPr>
          </a:p>
          <a:p>
            <a:pPr algn="ctr"/>
            <a:r>
              <a:rPr lang="ru-RU" sz="1600" dirty="0" smtClean="0">
                <a:latin typeface="+mj-lt"/>
              </a:rPr>
              <a:t>Синяя линяя обводки</a:t>
            </a:r>
            <a:endParaRPr lang="ru-RU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15AA9-D113-1E42-85B2-32B48744BB36}"/>
              </a:ext>
            </a:extLst>
          </p:cNvPr>
          <p:cNvSpPr txBox="1"/>
          <p:nvPr/>
        </p:nvSpPr>
        <p:spPr>
          <a:xfrm>
            <a:off x="7452360" y="2112845"/>
            <a:ext cx="3209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2.</a:t>
            </a:r>
            <a:r>
              <a:rPr lang="ru-RU" sz="1600" dirty="0" smtClean="0">
                <a:latin typeface="+mj-lt"/>
              </a:rPr>
              <a:t> По промежутку цветовой палитры(</a:t>
            </a:r>
            <a:r>
              <a:rPr lang="en-US" sz="1600" dirty="0" smtClean="0">
                <a:latin typeface="+mj-lt"/>
              </a:rPr>
              <a:t>inRange</a:t>
            </a:r>
            <a:r>
              <a:rPr lang="ru-RU" sz="1600" dirty="0" smtClean="0">
                <a:latin typeface="+mj-lt"/>
              </a:rPr>
              <a:t>)</a:t>
            </a:r>
          </a:p>
          <a:p>
            <a:pPr algn="ctr"/>
            <a:r>
              <a:rPr lang="ru-RU" sz="1600" dirty="0" smtClean="0">
                <a:latin typeface="+mj-lt"/>
              </a:rPr>
              <a:t>Закрашенная часть на чёрном фоне</a:t>
            </a:r>
            <a:r>
              <a:rPr lang="en-US" sz="1600" dirty="0" smtClean="0">
                <a:latin typeface="+mj-lt"/>
              </a:rPr>
              <a:t> </a:t>
            </a:r>
            <a:endParaRPr lang="ru-RU" sz="1600" dirty="0">
              <a:latin typeface="+mj-lt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19B5D9E-6190-384F-AC80-01C6C6C194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87" y="3318714"/>
            <a:ext cx="744301" cy="7443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CFEA19-E0ED-3D4E-B540-635C86DEE3FC}"/>
              </a:ext>
            </a:extLst>
          </p:cNvPr>
          <p:cNvSpPr txBox="1"/>
          <p:nvPr/>
        </p:nvSpPr>
        <p:spPr>
          <a:xfrm>
            <a:off x="7388352" y="856294"/>
            <a:ext cx="397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ru-RU" sz="1600" dirty="0" smtClean="0">
                <a:latin typeface="+mj-lt"/>
              </a:rPr>
              <a:t>По цветовому градиенту(</a:t>
            </a:r>
            <a:r>
              <a:rPr lang="en-US" sz="1600" dirty="0" smtClean="0">
                <a:latin typeface="+mj-lt"/>
              </a:rPr>
              <a:t>Canny)</a:t>
            </a:r>
          </a:p>
          <a:p>
            <a:pPr algn="ctr"/>
            <a:r>
              <a:rPr lang="ru-RU" sz="1600" dirty="0" smtClean="0">
                <a:latin typeface="+mj-lt"/>
              </a:rPr>
              <a:t>Белая обводка на чёрном фоне</a:t>
            </a:r>
            <a:endParaRPr lang="ru-RU" sz="1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210800" y="6524625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Описание  методов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5" y="3737346"/>
            <a:ext cx="2285434" cy="27751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0" y="778587"/>
            <a:ext cx="2285434" cy="27751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265" y="778587"/>
            <a:ext cx="2287246" cy="27773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66" y="3742265"/>
            <a:ext cx="2287246" cy="27773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r="29735" b="21380"/>
          <a:stretch/>
        </p:blipFill>
        <p:spPr>
          <a:xfrm>
            <a:off x="5434857" y="778587"/>
            <a:ext cx="1807191" cy="15165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/>
          <a:srcRect r="29157" b="26851"/>
          <a:stretch/>
        </p:blipFill>
        <p:spPr>
          <a:xfrm>
            <a:off x="5401722" y="2264859"/>
            <a:ext cx="1840326" cy="14110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/>
          <a:srcRect r="27611" b="21308"/>
          <a:stretch/>
        </p:blipFill>
        <p:spPr>
          <a:xfrm>
            <a:off x="5401722" y="3671735"/>
            <a:ext cx="1822038" cy="148548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0"/>
          <a:srcRect r="31745" b="29148"/>
          <a:stretch/>
        </p:blipFill>
        <p:spPr>
          <a:xfrm>
            <a:off x="5401723" y="5157218"/>
            <a:ext cx="1822038" cy="14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67350" y="280897"/>
            <a:ext cx="597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Результаты работы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AD665B-FC6A-2049-8833-472019BBC822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BA4745-A283-4D47-8CF2-9586519EB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16" y="2243925"/>
            <a:ext cx="770144" cy="770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210800" y="6524625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Результаты работы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58" y="941147"/>
            <a:ext cx="3066432" cy="22998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858" y="3240971"/>
            <a:ext cx="3066432" cy="23323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196" y="941147"/>
            <a:ext cx="3074892" cy="23061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084" y="3240971"/>
            <a:ext cx="3068004" cy="2301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52" y="941147"/>
            <a:ext cx="3066433" cy="22998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352" y="3240971"/>
            <a:ext cx="3066433" cy="22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5350" y="280897"/>
            <a:ext cx="70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Аналитика результатов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AD665B-FC6A-2049-8833-472019BBC822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C8EB5B1-53D2-474B-AD23-9128FEC7CE34}"/>
              </a:ext>
            </a:extLst>
          </p:cNvPr>
          <p:cNvSpPr/>
          <p:nvPr/>
        </p:nvSpPr>
        <p:spPr>
          <a:xfrm>
            <a:off x="1125516" y="1455626"/>
            <a:ext cx="74305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00B050"/>
                </a:solidFill>
              </a:rPr>
              <a:t>Выводы по проекту</a:t>
            </a: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endParaRPr lang="ru-RU" sz="1600" i="1" dirty="0">
              <a:solidFill>
                <a:srgbClr val="00B050"/>
              </a:solidFill>
            </a:endParaRPr>
          </a:p>
          <a:p>
            <a:r>
              <a:rPr lang="ru-RU" sz="1600" i="1" dirty="0">
                <a:solidFill>
                  <a:srgbClr val="00B050"/>
                </a:solidFill>
              </a:rPr>
              <a:t>Перспективы развития</a:t>
            </a:r>
          </a:p>
          <a:p>
            <a:endParaRPr lang="ru-RU" sz="1600" i="1" dirty="0">
              <a:solidFill>
                <a:srgbClr val="00B05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D0AC3E-0DE3-A84F-9059-B9E039618B8D}"/>
              </a:ext>
            </a:extLst>
          </p:cNvPr>
          <p:cNvSpPr/>
          <p:nvPr/>
        </p:nvSpPr>
        <p:spPr>
          <a:xfrm>
            <a:off x="1125516" y="3881026"/>
            <a:ext cx="9641805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ru-RU" sz="1600" dirty="0" smtClean="0">
                <a:solidFill>
                  <a:srgbClr val="000000"/>
                </a:solidFill>
              </a:rPr>
              <a:t>Производство</a:t>
            </a:r>
          </a:p>
          <a:p>
            <a:pPr fontAlgn="base">
              <a:spcBef>
                <a:spcPts val="1000"/>
              </a:spcBef>
            </a:pP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ru-RU" sz="1600" dirty="0" smtClean="0">
                <a:solidFill>
                  <a:srgbClr val="000000"/>
                </a:solidFill>
              </a:rPr>
              <a:t>     Наша программа может использоваться на производствах для замены более дорогих аналогов подобных машин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9A21EF-BD3F-8541-BF2F-35B415B891E5}"/>
              </a:ext>
            </a:extLst>
          </p:cNvPr>
          <p:cNvSpPr/>
          <p:nvPr/>
        </p:nvSpPr>
        <p:spPr>
          <a:xfrm>
            <a:off x="1125516" y="1801953"/>
            <a:ext cx="101711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0000"/>
                </a:solidFill>
              </a:rPr>
              <a:t>Алгоритм ошибается в случая плохого освещения или фона, цвет которого отличается от </a:t>
            </a:r>
            <a:r>
              <a:rPr lang="ru-RU" sz="1600" dirty="0" smtClean="0">
                <a:solidFill>
                  <a:srgbClr val="000000"/>
                </a:solidFill>
              </a:rPr>
              <a:t>зелёного, если присутствует металл, свет может отражаться и приводить к нарушениям вычислений контура. </a:t>
            </a:r>
            <a:r>
              <a:rPr lang="ru-RU" sz="1600" dirty="0">
                <a:solidFill>
                  <a:srgbClr val="000000"/>
                </a:solidFill>
              </a:rPr>
              <a:t>Алгоритм хорошо работает в </a:t>
            </a:r>
            <a:r>
              <a:rPr lang="ru-RU" sz="1600" dirty="0" smtClean="0">
                <a:solidFill>
                  <a:srgbClr val="000000"/>
                </a:solidFill>
              </a:rPr>
              <a:t>случаях хорошего освещения детали на зелёном фоне</a:t>
            </a:r>
            <a:r>
              <a:rPr lang="ru-RU" sz="1600" dirty="0" smtClean="0">
                <a:solidFill>
                  <a:srgbClr val="000000"/>
                </a:solidFill>
              </a:rPr>
              <a:t>.</a:t>
            </a:r>
            <a:endParaRPr lang="ru-RU" sz="1600" dirty="0" smtClean="0">
              <a:solidFill>
                <a:srgbClr val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0C2EBF-5364-C74F-B05E-4E7156D9C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537">
            <a:off x="10299741" y="2795462"/>
            <a:ext cx="1434474" cy="1434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9994900" y="6524625"/>
            <a:ext cx="1681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>
                <a:solidFill>
                  <a:srgbClr val="383288"/>
                </a:solidFill>
              </a:rPr>
              <a:t>Аналитика </a:t>
            </a:r>
            <a:r>
              <a:rPr lang="ru-RU" sz="800" b="1" smtClean="0">
                <a:solidFill>
                  <a:srgbClr val="383288"/>
                </a:solidFill>
              </a:rPr>
              <a:t>результатов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</p:spTree>
    <p:extLst>
      <p:ext uri="{BB962C8B-B14F-4D97-AF65-F5344CB8AC3E}">
        <p14:creationId xmlns:p14="http://schemas.microsoft.com/office/powerpoint/2010/main" val="10997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ый треугольник 121"/>
          <p:cNvSpPr/>
          <p:nvPr/>
        </p:nvSpPr>
        <p:spPr>
          <a:xfrm rot="16200000">
            <a:off x="8985301" y="3641300"/>
            <a:ext cx="3216699" cy="321669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01488" y="258633"/>
            <a:ext cx="121991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Команда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r>
              <a:rPr lang="ru-RU" sz="3600" b="1" dirty="0">
                <a:solidFill>
                  <a:srgbClr val="383288"/>
                </a:solidFill>
              </a:rPr>
              <a:t> </a:t>
            </a:r>
          </a:p>
          <a:p>
            <a:r>
              <a:rPr lang="ru-RU" sz="1600" i="1" dirty="0">
                <a:solidFill>
                  <a:srgbClr val="00B050"/>
                </a:solidFill>
              </a:rPr>
              <a:t>(название или номер(-а) группы)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788" y="3672715"/>
            <a:ext cx="2090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Неклюдова Наталья, </a:t>
            </a:r>
            <a:endParaRPr lang="ru-RU" sz="1600" dirty="0"/>
          </a:p>
          <a:p>
            <a:r>
              <a:rPr lang="ru-RU" sz="1600" dirty="0"/>
              <a:t>руководитель,</a:t>
            </a:r>
          </a:p>
          <a:p>
            <a:r>
              <a:rPr lang="en-US" sz="1600" dirty="0" err="1"/>
              <a:t>ivanova@mail.ru</a:t>
            </a:r>
            <a:endParaRPr lang="ru-RU" sz="1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D6D18E-9765-1942-9083-A95A93C07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2984" y="1759516"/>
            <a:ext cx="1992294" cy="1731319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ru-RU" sz="1600" i="1" dirty="0">
              <a:solidFill>
                <a:schemeClr val="accent2"/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2A5914-8BE4-F843-B4C0-CA95BBEFFCA5}"/>
              </a:ext>
            </a:extLst>
          </p:cNvPr>
          <p:cNvCxnSpPr>
            <a:cxnSpLocks/>
          </p:cNvCxnSpPr>
          <p:nvPr/>
        </p:nvCxnSpPr>
        <p:spPr>
          <a:xfrm>
            <a:off x="-8796" y="6377178"/>
            <a:ext cx="969918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D352CC-693A-3640-9271-B47CA90CD5D6}"/>
              </a:ext>
            </a:extLst>
          </p:cNvPr>
          <p:cNvSpPr txBox="1"/>
          <p:nvPr/>
        </p:nvSpPr>
        <p:spPr>
          <a:xfrm>
            <a:off x="3192904" y="3672715"/>
            <a:ext cx="237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Филатов Андрей, </a:t>
            </a:r>
            <a:endParaRPr lang="ru-RU" sz="1600" dirty="0"/>
          </a:p>
          <a:p>
            <a:r>
              <a:rPr lang="ru-RU" sz="1600" dirty="0" smtClean="0"/>
              <a:t>Разработчик, тестировщик,</a:t>
            </a:r>
          </a:p>
          <a:p>
            <a:r>
              <a:rPr lang="en-US" sz="1600" dirty="0" smtClean="0"/>
              <a:t>arava003@yandex.ru</a:t>
            </a:r>
            <a:endParaRPr lang="ru-RU" sz="1600" dirty="0" smtClean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C1B810C7-4642-C849-8920-60FA459D0D2E}"/>
              </a:ext>
            </a:extLst>
          </p:cNvPr>
          <p:cNvSpPr txBox="1">
            <a:spLocks/>
          </p:cNvSpPr>
          <p:nvPr/>
        </p:nvSpPr>
        <p:spPr>
          <a:xfrm>
            <a:off x="3206893" y="1753654"/>
            <a:ext cx="1992294" cy="17313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i="1" dirty="0">
                <a:solidFill>
                  <a:schemeClr val="accent2"/>
                </a:solidFill>
              </a:rPr>
              <a:t>Место для фото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943431" y="6524625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Команда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93" y="1301097"/>
            <a:ext cx="1992294" cy="21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34364" y="2199900"/>
            <a:ext cx="5725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Всё,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что ни делается 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всё –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к лучшему</a:t>
            </a:r>
            <a:endParaRPr lang="ru-RU" sz="28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0944" y="4767828"/>
            <a:ext cx="272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Вольтер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Прямоугольный треугольник 4"/>
          <p:cNvSpPr/>
          <p:nvPr/>
        </p:nvSpPr>
        <p:spPr>
          <a:xfrm rot="13507742">
            <a:off x="-1978527" y="1374930"/>
            <a:ext cx="3938390" cy="3938390"/>
          </a:xfrm>
          <a:prstGeom prst="rtTriangle">
            <a:avLst/>
          </a:prstGeom>
          <a:solidFill>
            <a:srgbClr val="1ED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ый треугольник 8"/>
          <p:cNvSpPr/>
          <p:nvPr/>
        </p:nvSpPr>
        <p:spPr>
          <a:xfrm rot="13507742">
            <a:off x="816009" y="5306117"/>
            <a:ext cx="855702" cy="855702"/>
          </a:xfrm>
          <a:prstGeom prst="rtTriangle">
            <a:avLst/>
          </a:prstGeom>
          <a:solidFill>
            <a:srgbClr val="B8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6094" y="243211"/>
            <a:ext cx="1076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Вопросы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398ED-BF79-4D40-B5D5-979F6EF07747}"/>
              </a:ext>
            </a:extLst>
          </p:cNvPr>
          <p:cNvSpPr txBox="1"/>
          <p:nvPr/>
        </p:nvSpPr>
        <p:spPr>
          <a:xfrm>
            <a:off x="10943431" y="6509340"/>
            <a:ext cx="1465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mtClean="0">
                <a:solidFill>
                  <a:srgbClr val="383288"/>
                </a:solidFill>
              </a:rPr>
              <a:t>[</a:t>
            </a:r>
            <a:r>
              <a:rPr lang="ru-RU" sz="800" b="1" smtClean="0">
                <a:solidFill>
                  <a:srgbClr val="383288"/>
                </a:solidFill>
              </a:rPr>
              <a:t>Вопросы</a:t>
            </a:r>
            <a:r>
              <a:rPr lang="en-US" sz="800" b="1" smtClean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C1297-00AC-414A-B811-4E763B3213C3}"/>
              </a:ext>
            </a:extLst>
          </p:cNvPr>
          <p:cNvSpPr txBox="1"/>
          <p:nvPr/>
        </p:nvSpPr>
        <p:spPr>
          <a:xfrm>
            <a:off x="340054" y="6512515"/>
            <a:ext cx="18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383288"/>
                </a:solidFill>
              </a:rPr>
              <a:t>[</a:t>
            </a:r>
            <a:r>
              <a:rPr lang="ru-RU" sz="800" b="1" dirty="0">
                <a:solidFill>
                  <a:srgbClr val="383288"/>
                </a:solidFill>
              </a:rPr>
              <a:t>Краткое название</a:t>
            </a:r>
            <a:r>
              <a:rPr lang="en-US" sz="800" b="1" dirty="0">
                <a:solidFill>
                  <a:srgbClr val="383288"/>
                </a:solidFill>
              </a:rPr>
              <a:t>]</a:t>
            </a:r>
            <a:endParaRPr lang="ru-RU" sz="800" b="1" dirty="0">
              <a:solidFill>
                <a:srgbClr val="38328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06F3E-4A74-A849-B5E9-84F3249CC2AA}"/>
              </a:ext>
            </a:extLst>
          </p:cNvPr>
          <p:cNvSpPr txBox="1"/>
          <p:nvPr/>
        </p:nvSpPr>
        <p:spPr>
          <a:xfrm>
            <a:off x="5401722" y="6512515"/>
            <a:ext cx="1560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rgbClr val="38D4D6"/>
                </a:solidFill>
              </a:rPr>
              <a:t>НАПРАВЛЕНИЕ НЕЙРО</a:t>
            </a:r>
          </a:p>
        </p:txBody>
      </p:sp>
      <p:pic>
        <p:nvPicPr>
          <p:cNvPr id="1026" name="Picture 2" descr="https://tochka-py.ru/mustknow-raw/img/28975-vol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4" y="889542"/>
            <a:ext cx="4381910" cy="561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8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A7988B"/>
      </a:accent2>
      <a:accent3>
        <a:srgbClr val="6E0C24"/>
      </a:accent3>
      <a:accent4>
        <a:srgbClr val="FFC000"/>
      </a:accent4>
      <a:accent5>
        <a:srgbClr val="5B9BD5"/>
      </a:accent5>
      <a:accent6>
        <a:srgbClr val="1EDCC3"/>
      </a:accent6>
      <a:hlink>
        <a:srgbClr val="0563C1"/>
      </a:hlink>
      <a:folHlink>
        <a:srgbClr val="954F72"/>
      </a:folHlink>
    </a:clrScheme>
    <a:fontScheme name="Калашников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6819</TotalTime>
  <Words>353</Words>
  <Application>Microsoft Office PowerPoint</Application>
  <PresentationFormat>Широкоэкранный</PresentationFormat>
  <Paragraphs>102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OAO "Koncern Kalashnikov"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Margarita Shirobokova</dc:creator>
  <cp:lastModifiedBy>Дом</cp:lastModifiedBy>
  <cp:revision>377</cp:revision>
  <dcterms:created xsi:type="dcterms:W3CDTF">2019-07-19T08:59:36Z</dcterms:created>
  <dcterms:modified xsi:type="dcterms:W3CDTF">2023-05-23T10:57:08Z</dcterms:modified>
</cp:coreProperties>
</file>